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9"/>
  </p:notesMasterIdLst>
  <p:handoutMasterIdLst>
    <p:handoutMasterId r:id="rId70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403" r:id="rId13"/>
    <p:sldId id="404" r:id="rId14"/>
    <p:sldId id="342" r:id="rId15"/>
    <p:sldId id="343" r:id="rId16"/>
    <p:sldId id="348" r:id="rId17"/>
    <p:sldId id="399" r:id="rId18"/>
    <p:sldId id="349" r:id="rId19"/>
    <p:sldId id="350" r:id="rId20"/>
    <p:sldId id="351" r:id="rId21"/>
    <p:sldId id="352" r:id="rId22"/>
    <p:sldId id="353" r:id="rId23"/>
    <p:sldId id="360" r:id="rId24"/>
    <p:sldId id="361" r:id="rId25"/>
    <p:sldId id="362" r:id="rId26"/>
    <p:sldId id="363" r:id="rId27"/>
    <p:sldId id="419" r:id="rId28"/>
    <p:sldId id="365" r:id="rId29"/>
    <p:sldId id="366" r:id="rId30"/>
    <p:sldId id="367" r:id="rId31"/>
    <p:sldId id="400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401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395" r:id="rId6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0000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1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597" y="63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E292BC99-152D-4943-9445-C6754FFD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7928AB6-7C3B-4284-B62D-52F8811E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F6CBA1-5D3E-43EC-A5A8-ECCA8CDA3AD6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A8E06C7-855A-4A71-93B8-11AE283BF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7B26E9D-0999-4B30-AAA7-486C7B89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3FCA68B-76DE-4E19-AFEB-C704D673A8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AA47A3-9678-4904-932E-9EDB75B03B24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DA20A22-D5AD-48A6-BFB6-E91F19D042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3B366905-0837-46D1-8A35-E7D3946BBF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AD03251D-B2B5-4661-A4DC-47F059246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8E53CD-0E68-44EA-8FA1-CA1DA7ACA031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E816B22A-223C-46BB-B5D9-3EF020289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0F016C1-8C0F-4D11-B19D-1B0E182EE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8F55E19D-E8B3-4452-A038-9BCF911F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9BC7AB09-93B9-4BA4-877E-3CCE3D14D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CA676750-B4D3-4F18-AA52-519F9E769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EE3CDB-421C-4E33-8E8E-873AD4598F3E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B9B86B8A-9592-4F2B-88CC-5725A5D37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A6A5A5C3-6C82-4C1B-950D-A1B6687A4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4627EDFF-B8C3-4BDD-9F08-8EF15D1B4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562C5D-B6F1-410C-9C15-862B61F47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D0DE149E-B4E9-447D-A96F-52CED7627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6C1A27-5E0E-4519-B47D-CE7061E41505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7FFAF1B4-28CB-4198-8533-8A8CD94046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0C7A78A9-8BCC-4FDB-8409-FB8A22AB7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C0D01FE7-E886-40E8-92FA-8D1E3FB675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E6D4CE-7E51-45F9-9D38-C961FBDFB35D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FFE513B4-8EB5-4368-ADC7-E41FF4071A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D2238889-0C7B-45C6-998F-D0BFA15F7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12713C8E-F06D-48F7-9A44-14B868B4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AEE641A-9D92-4373-A5E0-4C11D51957E7}" type="slidenum">
              <a:rPr lang="en-US" altLang="en-US">
                <a:latin typeface="Helvetica" panose="020B0604020202020204" pitchFamily="34" charset="0"/>
              </a:rPr>
              <a:pPr/>
              <a:t>58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4E7ACE6D-059D-483A-A103-CE92675F2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9E07AD1A-894F-44C2-B8F0-559D0E99B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CD1394AA-6D61-4202-8BF0-CEA24B547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9A2A9F0C-8B1F-4324-A783-5596BAC59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959CA7-2AF4-41B1-8F12-DE232B007B07}" type="slidenum">
              <a:rPr lang="en-US" altLang="en-US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A495CF2E-10C4-49A6-B353-620534988C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04D12019-D120-4BCE-9EFE-1883EE02D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53451A08-37D6-4065-ADF9-DCFC5E7F54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F6A302-414C-4CF1-ABBB-AF2CB72D9427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D5FEAE45-D480-4553-9BB5-5A0507AB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7B30AC3E-C36C-4606-A8DA-4C89455DB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F3964CCA-B0C6-4BC4-9C47-2A0B624E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4AC478-933A-4CBB-A14C-170BD7B7A37D}" type="slidenum">
              <a:rPr lang="en-US" altLang="en-US">
                <a:latin typeface="Helvetica" panose="020B0604020202020204" pitchFamily="34" charset="0"/>
              </a:rPr>
              <a:pPr/>
              <a:t>61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5BA5CE0E-B27A-4856-9DE3-4E3B5F0855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F3BEEA9A-3ADC-4256-823F-620A5A5D3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B7F14923-ACFB-4915-B395-086C762B82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B647AF-E822-4E57-BBE1-148D84FF4D7D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87E30E3B-E975-4CB0-A0C9-8AAF2DFCC0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5C53E0C4-D20D-4178-B4B6-479C700AF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C389213D-C1B2-4D5F-A81C-6155094876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CD4250-8549-41EB-B8CE-11C2FE70C1AD}" type="slidenum">
              <a:rPr lang="en-US" altLang="en-US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E9DAFE2-DC1F-4D1E-B399-6B86FC7E2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091DFE67-CF76-4428-8F44-8818B6CA4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ED0B62DC-CB08-44D1-BC03-AEB34D5AEA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63A73F-90DC-456E-8045-F336DF30EDE6}" type="slidenum">
              <a:rPr lang="en-US" altLang="en-US">
                <a:latin typeface="Helvetica" panose="020B0604020202020204" pitchFamily="34" charset="0"/>
              </a:rPr>
              <a:pPr/>
              <a:t>64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0845853C-5FA1-4025-BED7-C0AB0146F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00CAEAE0-BD27-4E21-A6F6-851C82C87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CA637A56-6863-41EE-AA0A-373A6CE79C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5DB225-437D-47A1-AC86-C348FBB6B5C2}" type="slidenum">
              <a:rPr lang="en-US" altLang="en-US">
                <a:latin typeface="Helvetica" panose="020B0604020202020204" pitchFamily="34" charset="0"/>
              </a:rPr>
              <a:pPr/>
              <a:t>65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66B417B-93D6-4ED8-B9CC-B9C6B0EAE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CC7CAEC1-5261-4D7B-B4CB-0B9C19BF7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87E65574-C17F-4176-AEAD-E10057288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DB658E-05DD-4628-B2EA-452E849C1C28}" type="slidenum">
              <a:rPr lang="en-US" altLang="en-US">
                <a:latin typeface="Helvetica" panose="020B0604020202020204" pitchFamily="34" charset="0"/>
              </a:rPr>
              <a:pPr/>
              <a:t>66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29E3D940-7858-42F4-BFF7-ADDBC0AA9F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BACAC1CB-C347-4FF6-BB9C-CDBBAF17F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67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F9B0566-9DAA-40C6-BD9B-DA3EA4130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794C4-13B3-47CE-ACEF-23B8A06F7C64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1609710-F8FF-4ADB-8E3E-64DA55F85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AD31A64-FBDF-459A-A519-16090EBF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845A6516-3DB2-4824-B72A-8EE1BBC96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DB922B-DA28-4C54-94E7-219C3AC7D96C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A894EF00-BCDC-4C20-B789-F97A7D9498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9C601010-0C10-45CE-AA58-E5A36F0C5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/>
              <a:t>Chapter 9: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808" y="235762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26127BF-B122-444D-8E10-A4BB1E147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236663"/>
            <a:ext cx="7702615" cy="4468812"/>
          </a:xfrm>
        </p:spPr>
        <p:txBody>
          <a:bodyPr/>
          <a:lstStyle/>
          <a:p>
            <a:r>
              <a:rPr lang="en-US" altLang="en-US" dirty="0"/>
              <a:t>The concept of a logical address space that is bound to a separate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central to proper memory management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generated by the CPU; also referred to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address seen by the memory unit</a:t>
            </a:r>
          </a:p>
          <a:p>
            <a:r>
              <a:rPr lang="en-US" altLang="en-US" dirty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logical addresses generated by a program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physical addresses generated by a program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</a:t>
            </a:r>
            <a:r>
              <a:rPr lang="en-US" altLang="en-US" sz="2800" dirty="0"/>
              <a:t>MMU</a:t>
            </a:r>
            <a:r>
              <a:rPr lang="en-US" altLang="en-US" dirty="0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8574B01-7329-4E5A-9F99-22E3D937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>
              <a:rPr lang="en-US" altLang="en-US" dirty="0"/>
              <a:t>Hardware device that at run time maps virtual to physical address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Many methods possible, covered in the rest of this chapter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:a16="http://schemas.microsoft.com/office/drawing/2014/main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900238"/>
            <a:ext cx="51371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5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630045" cy="4484687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pPr>
              <a:defRPr/>
            </a:pPr>
            <a:r>
              <a:rPr lang="en-US" altLang="en-US" dirty="0"/>
              <a:t>The value in the relocation register is added to every address generated by a user process at the time it is sent to memory</a:t>
            </a:r>
          </a:p>
          <a:p>
            <a:pPr>
              <a:defRPr/>
            </a:pPr>
            <a:r>
              <a:rPr lang="en-US" altLang="en-US" dirty="0"/>
              <a:t>The user program deals with </a:t>
            </a:r>
            <a:r>
              <a:rPr lang="en-US" altLang="en-US" i="1" dirty="0"/>
              <a:t>logical</a:t>
            </a:r>
            <a:r>
              <a:rPr lang="en-US" altLang="en-US" dirty="0"/>
              <a:t> addresses; it never sees the </a:t>
            </a:r>
            <a:r>
              <a:rPr lang="en-US" altLang="en-US" i="1" dirty="0"/>
              <a:t>real</a:t>
            </a:r>
            <a:r>
              <a:rPr lang="en-US" altLang="en-US" dirty="0"/>
              <a:t> physical addresses</a:t>
            </a:r>
          </a:p>
          <a:p>
            <a:pPr lvl="1">
              <a:defRPr/>
            </a:pPr>
            <a:r>
              <a:rPr lang="en-US" altLang="en-US" dirty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dirty="0"/>
              <a:t>Logical address bound to physical addresses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112FE82-FDC2-4B07-9892-9E8699A7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704690" cy="4484687"/>
          </a:xfrm>
        </p:spPr>
        <p:txBody>
          <a:bodyPr/>
          <a:lstStyle/>
          <a:p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r>
              <a:rPr lang="en-US" altLang="en-US" dirty="0"/>
              <a:t>The value in the relocation register is added to every address generated by a user process at the time it is sent to memory</a:t>
            </a:r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:a16="http://schemas.microsoft.com/office/drawing/2014/main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957513"/>
            <a:ext cx="39814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631" y="237998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Loading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35063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The entire  program does need to be in memory to execute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Routine is not loaded until it is called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Better memory-space utilization; unused routine is never loaded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No special support from the operating system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696C27A-FB51-40E7-91BD-D5EBFD1BE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Linking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C59CC23-F8F4-463E-94EA-C3BD81D92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062038"/>
            <a:ext cx="7669764" cy="46609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system libraries and program code combined by the loader into the binary program image</a:t>
            </a:r>
          </a:p>
          <a:p>
            <a:r>
              <a:rPr lang="en-US" altLang="en-US" dirty="0"/>
              <a:t>Dynamic linking –linking postponed until execution time</a:t>
            </a:r>
            <a:endParaRPr lang="en-US" altLang="en-US" sz="800" dirty="0"/>
          </a:p>
          <a:p>
            <a:r>
              <a:rPr lang="en-US" altLang="en-US" dirty="0"/>
              <a:t>Small piece of code,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</a:t>
            </a:r>
            <a:r>
              <a:rPr lang="en-US" altLang="en-US" dirty="0"/>
              <a:t>, used to locate the appropriate memory-resident library routine</a:t>
            </a:r>
            <a:endParaRPr lang="en-US" altLang="en-US" sz="800" dirty="0"/>
          </a:p>
          <a:p>
            <a:r>
              <a:rPr lang="en-US" altLang="en-US" dirty="0"/>
              <a:t>Stub replaces itself with the address of the routine, and executes the routine</a:t>
            </a:r>
            <a:endParaRPr lang="en-US" altLang="en-US" sz="800" dirty="0"/>
          </a:p>
          <a:p>
            <a:r>
              <a:rPr lang="en-US" altLang="en-US" dirty="0"/>
              <a:t>Operating system checks if routine is in processes</a:t>
            </a:r>
            <a:r>
              <a:rPr lang="ja-JP" altLang="en-US" dirty="0"/>
              <a:t>’</a:t>
            </a:r>
            <a:r>
              <a:rPr lang="en-US" altLang="ja-JP" dirty="0"/>
              <a:t> memory address</a:t>
            </a:r>
          </a:p>
          <a:p>
            <a:pPr lvl="1"/>
            <a:r>
              <a:rPr lang="en-US" altLang="en-US" dirty="0"/>
              <a:t>If not in address space, add to address space</a:t>
            </a:r>
            <a:endParaRPr lang="en-US" altLang="en-US" sz="800" dirty="0"/>
          </a:p>
          <a:p>
            <a:r>
              <a:rPr lang="en-US" altLang="en-US" dirty="0"/>
              <a:t>Dynamic linking is particularly useful for libraries</a:t>
            </a:r>
            <a:endParaRPr lang="en-US" altLang="en-US" sz="800" dirty="0"/>
          </a:p>
          <a:p>
            <a:r>
              <a:rPr lang="en-US" altLang="en-US" dirty="0"/>
              <a:t>System also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libraries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22674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id="{363EA7DD-91CF-4272-A490-C12027151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77913"/>
            <a:ext cx="7633413" cy="4991100"/>
          </a:xfrm>
        </p:spPr>
        <p:txBody>
          <a:bodyPr/>
          <a:lstStyle/>
          <a:p>
            <a:r>
              <a:rPr lang="en-US" altLang="en-US" dirty="0"/>
              <a:t>Main memory must support both OS and user processes</a:t>
            </a:r>
          </a:p>
          <a:p>
            <a:r>
              <a:rPr lang="en-US" altLang="en-US" dirty="0"/>
              <a:t>Limited resource, must allocate efficiently</a:t>
            </a:r>
          </a:p>
          <a:p>
            <a:r>
              <a:rPr lang="en-US" altLang="en-US" dirty="0"/>
              <a:t>Contiguous allocation is one early method</a:t>
            </a:r>
          </a:p>
          <a:p>
            <a:r>
              <a:rPr lang="en-US" altLang="en-US" dirty="0"/>
              <a:t>Main memory usually into two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partitions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Resident operating system, usually held in low memory with interrupt vector</a:t>
            </a:r>
          </a:p>
          <a:p>
            <a:pPr lvl="1"/>
            <a:r>
              <a:rPr lang="en-US" altLang="en-US" dirty="0"/>
              <a:t>User processes then held in high memory</a:t>
            </a:r>
          </a:p>
          <a:p>
            <a:pPr lvl="1"/>
            <a:r>
              <a:rPr lang="en-US" altLang="en-US" dirty="0"/>
              <a:t>Each process contained in single contiguous section of memory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32005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 (Cont.)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id="{05D35068-7CB7-493B-864A-9C27D4AD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93788"/>
            <a:ext cx="7605421" cy="4991100"/>
          </a:xfrm>
        </p:spPr>
        <p:txBody>
          <a:bodyPr/>
          <a:lstStyle/>
          <a:p>
            <a:r>
              <a:rPr lang="en-US" altLang="en-US" dirty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 dirty="0"/>
              <a:t>Base register contains value of smallest physical address</a:t>
            </a:r>
          </a:p>
          <a:p>
            <a:pPr lvl="1"/>
            <a:r>
              <a:rPr lang="en-US" altLang="en-US" dirty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dirty="0"/>
              <a:t>MMU maps logical address </a:t>
            </a:r>
            <a:r>
              <a:rPr lang="en-US" altLang="en-US" i="1" dirty="0"/>
              <a:t>dynamically</a:t>
            </a:r>
          </a:p>
          <a:p>
            <a:pPr lvl="1"/>
            <a:r>
              <a:rPr lang="en-US" altLang="en-US" dirty="0"/>
              <a:t>Can then allow actions such as kernel code being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transient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kernel changing size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A539788-E800-4271-88C5-165DD453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693" y="232005"/>
            <a:ext cx="8442325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Hardware Support for Relocation and Limit Registers</a:t>
            </a:r>
          </a:p>
        </p:txBody>
      </p:sp>
      <p:pic>
        <p:nvPicPr>
          <p:cNvPr id="20483" name="Picture 4" descr="8">
            <a:extLst>
              <a:ext uri="{FF2B5EF4-FFF2-40B4-BE49-F238E27FC236}">
                <a16:creationId xmlns:a16="http://schemas.microsoft.com/office/drawing/2014/main" id="{8B9138A6-75B5-441A-842E-43E123DF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1347788"/>
            <a:ext cx="5845175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eaLnBrk="1" hangingPunct="1"/>
            <a:br>
              <a:rPr lang="en-US" altLang="en-US" dirty="0"/>
            </a:br>
            <a:r>
              <a:rPr lang="en-US" altLang="en-US" dirty="0"/>
              <a:t>Variable Partition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0" y="1076325"/>
            <a:ext cx="7770813" cy="3262313"/>
          </a:xfrm>
        </p:spPr>
        <p:txBody>
          <a:bodyPr/>
          <a:lstStyle/>
          <a:p>
            <a:r>
              <a:rPr lang="en-US" altLang="en-US" dirty="0"/>
              <a:t>Multiple-partition allocation</a:t>
            </a:r>
          </a:p>
          <a:p>
            <a:pPr lvl="1"/>
            <a:r>
              <a:rPr lang="en-US" altLang="en-US" sz="1600" dirty="0"/>
              <a:t>Degree of multiprogramming limited by number of partitions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Variable-partition</a:t>
            </a:r>
            <a:r>
              <a:rPr lang="en-US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en-US" sz="1600" dirty="0"/>
              <a:t>sizes for efficiency (sized to a given process’ needs)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Hole</a:t>
            </a:r>
            <a:r>
              <a:rPr lang="en-US" altLang="en-US" sz="1600" dirty="0"/>
              <a:t> – block of available memory; holes of various size are scattered throughout memory</a:t>
            </a:r>
          </a:p>
          <a:p>
            <a:pPr lvl="1"/>
            <a:r>
              <a:rPr lang="en-US" altLang="en-US" sz="1600" dirty="0"/>
              <a:t>When a process arrives, it is allocated memory from a hole large enough to accommodate it</a:t>
            </a:r>
          </a:p>
          <a:p>
            <a:pPr lvl="1"/>
            <a:r>
              <a:rPr lang="en-US" altLang="en-US" sz="1600" dirty="0"/>
              <a:t>Process exiting frees its partition, adjacent free partitions combined</a:t>
            </a:r>
          </a:p>
          <a:p>
            <a:pPr lvl="1"/>
            <a:r>
              <a:rPr lang="en-US" altLang="en-US" sz="1600" dirty="0"/>
              <a:t>Operating system maintains information about:</a:t>
            </a:r>
            <a:br>
              <a:rPr lang="en-US" altLang="en-US" sz="1600" dirty="0"/>
            </a:br>
            <a:r>
              <a:rPr lang="en-US" altLang="en-US" sz="1600" dirty="0"/>
              <a:t>a) allocated partitions    b) free partitions (hole)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:a16="http://schemas.microsoft.com/office/drawing/2014/main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4446588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14313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9:  Memory Management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427F6F0-7B2E-46E8-AA4D-0BCC9683C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Contiguous Memory Allocation</a:t>
            </a:r>
          </a:p>
          <a:p>
            <a:r>
              <a:rPr lang="en-US" altLang="en-US" dirty="0"/>
              <a:t>Paging</a:t>
            </a:r>
          </a:p>
          <a:p>
            <a:r>
              <a:rPr lang="en-US" altLang="en-US" dirty="0"/>
              <a:t>Structure of the Page Table</a:t>
            </a:r>
          </a:p>
          <a:p>
            <a:r>
              <a:rPr lang="en-US" altLang="en-US" dirty="0"/>
              <a:t>Swapping</a:t>
            </a:r>
          </a:p>
          <a:p>
            <a:r>
              <a:rPr lang="en-US" altLang="en-US" dirty="0"/>
              <a:t>Example: The Intel 32 and 64-bit Architectures</a:t>
            </a:r>
          </a:p>
          <a:p>
            <a:r>
              <a:rPr lang="en-US" altLang="en-US" dirty="0"/>
              <a:t>Example: ARMv8 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886" y="23576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79550" y="1709738"/>
            <a:ext cx="7001977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first</a:t>
            </a:r>
            <a:r>
              <a:rPr lang="en-US" altLang="en-US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smallest</a:t>
            </a:r>
            <a:r>
              <a:rPr lang="en-US" altLang="en-US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largest</a:t>
            </a:r>
            <a:r>
              <a:rPr lang="en-US" altLang="en-US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largest leftover hole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86" y="1164447"/>
            <a:ext cx="610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 dirty="0">
                <a:latin typeface="Helvetica" panose="020B0604020202020204" pitchFamily="34" charset="0"/>
              </a:rPr>
              <a:t>n</a:t>
            </a:r>
            <a:r>
              <a:rPr lang="en-US" altLang="en-US" dirty="0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55" y="3844115"/>
            <a:ext cx="722212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C8EC98FB-DB12-4D53-B1D8-DA0D6EC9F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total memory space exists to satisfy a request, but it is not contiguous</a:t>
            </a:r>
            <a:endParaRPr lang="en-US" altLang="en-US" b="1" dirty="0">
              <a:solidFill>
                <a:srgbClr val="3366FF"/>
              </a:solidFill>
            </a:endParaRP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dirty="0"/>
              <a:t>First fit analysis reveals that given </a:t>
            </a:r>
            <a:r>
              <a:rPr lang="en-US" altLang="en-US" i="1" dirty="0"/>
              <a:t>N</a:t>
            </a:r>
            <a:r>
              <a:rPr lang="en-US" altLang="en-US" dirty="0"/>
              <a:t> blocks allocated, 0.5 </a:t>
            </a:r>
            <a:r>
              <a:rPr lang="en-US" altLang="en-US" i="1" dirty="0"/>
              <a:t>N</a:t>
            </a:r>
            <a:r>
              <a:rPr lang="en-US" altLang="en-US" dirty="0"/>
              <a:t> blocks lost to fragmentation</a:t>
            </a:r>
          </a:p>
          <a:p>
            <a:pPr lvl="1"/>
            <a:r>
              <a:rPr lang="en-US" altLang="en-US" dirty="0"/>
              <a:t>1/3 may be unusable -&gt;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50-percent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rule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>
              <a:rPr lang="en-US" altLang="en-US" dirty="0"/>
              <a:t>Fragmentation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>
              <a:rPr lang="en-US" altLang="en-US" dirty="0"/>
              <a:t>Reduce external fragmentation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compaction</a:t>
            </a:r>
          </a:p>
          <a:p>
            <a:pPr lvl="1"/>
            <a:r>
              <a:rPr lang="en-US" altLang="en-US" dirty="0"/>
              <a:t>Shuffle memory contents to place all free memory together in one large block</a:t>
            </a:r>
          </a:p>
          <a:p>
            <a:pPr lvl="1"/>
            <a:r>
              <a:rPr lang="en-US" altLang="en-US" dirty="0"/>
              <a:t>Compaction is possible </a:t>
            </a:r>
            <a:r>
              <a:rPr lang="en-US" altLang="en-US" i="1" dirty="0"/>
              <a:t>only</a:t>
            </a:r>
            <a:r>
              <a:rPr lang="en-US" altLang="en-US" dirty="0"/>
              <a:t> if relocation is dynamic, and is done at execution time</a:t>
            </a:r>
          </a:p>
          <a:p>
            <a:pPr lvl="1"/>
            <a:r>
              <a:rPr lang="en-US" altLang="en-US" dirty="0"/>
              <a:t>I/O problem</a:t>
            </a:r>
          </a:p>
          <a:p>
            <a:pPr lvl="2"/>
            <a:r>
              <a:rPr lang="en-US" altLang="en-US" dirty="0"/>
              <a:t>Latch job in memory while it is involved in I/O</a:t>
            </a:r>
          </a:p>
          <a:p>
            <a:pPr lvl="2"/>
            <a:r>
              <a:rPr lang="en-US" altLang="en-US" dirty="0"/>
              <a:t>Do I/O only into OS buffers</a:t>
            </a:r>
          </a:p>
          <a:p>
            <a:r>
              <a:rPr lang="en-US" altLang="en-US" dirty="0"/>
              <a:t>Now consider that backing store has same fragmentation problems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28713"/>
            <a:ext cx="7484706" cy="4764087"/>
          </a:xfrm>
        </p:spPr>
        <p:txBody>
          <a:bodyPr/>
          <a:lstStyle/>
          <a:p>
            <a:r>
              <a:rPr lang="en-US" altLang="en-US" dirty="0"/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en-US" dirty="0"/>
              <a:t>Avoids external fragmentation</a:t>
            </a:r>
          </a:p>
          <a:p>
            <a:pPr lvl="1"/>
            <a:r>
              <a:rPr lang="en-US" altLang="en-US" dirty="0"/>
              <a:t>Avoids problem of varying sized memory chunks</a:t>
            </a:r>
            <a:endParaRPr lang="en-US" altLang="en-US" sz="800" dirty="0"/>
          </a:p>
          <a:p>
            <a:r>
              <a:rPr lang="en-US" altLang="en-US" dirty="0"/>
              <a:t>Divide physical memory into fixed-sized blocks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Size </a:t>
            </a:r>
            <a:r>
              <a:rPr lang="en-US" altLang="en-US" dirty="0"/>
              <a:t>is power of 2, between 512 bytes and 16 Mbytes</a:t>
            </a:r>
            <a:endParaRPr lang="en-US" altLang="en-US" sz="800" dirty="0"/>
          </a:p>
          <a:p>
            <a:r>
              <a:rPr lang="en-US" altLang="en-US" dirty="0"/>
              <a:t>Divide logical memory into blocks of same size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 dirty="0"/>
              <a:t>Keep track of all free frames</a:t>
            </a:r>
            <a:endParaRPr lang="en-US" altLang="en-US" sz="800" dirty="0"/>
          </a:p>
          <a:p>
            <a:r>
              <a:rPr lang="en-US" altLang="en-US" dirty="0"/>
              <a:t>To run a program of size </a:t>
            </a:r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pages, need to find </a:t>
            </a:r>
            <a:r>
              <a:rPr lang="en-US" altLang="en-US" b="1" i="1" dirty="0"/>
              <a:t>N</a:t>
            </a:r>
            <a:r>
              <a:rPr lang="en-US" altLang="en-US" dirty="0"/>
              <a:t> free frames and load program</a:t>
            </a:r>
            <a:endParaRPr lang="en-US" altLang="en-US" sz="800" dirty="0"/>
          </a:p>
          <a:p>
            <a:r>
              <a:rPr lang="en-US" altLang="en-US" dirty="0"/>
              <a:t>Set up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dirty="0"/>
              <a:t> to translate logical to physical addresses</a:t>
            </a:r>
            <a:endParaRPr lang="en-US" altLang="en-US" sz="800" dirty="0"/>
          </a:p>
          <a:p>
            <a:r>
              <a:rPr lang="en-US" altLang="en-US" dirty="0"/>
              <a:t>Backing store likewise split into pages</a:t>
            </a:r>
          </a:p>
          <a:p>
            <a:r>
              <a:rPr lang="en-US" altLang="en-US" dirty="0"/>
              <a:t>Still have Internal fragmentation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6379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1375" y="1125538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Address generated by CPU is divided into: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number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used as an index into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offset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d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For given logical address space 2</a:t>
            </a:r>
            <a:r>
              <a:rPr lang="en-US" altLang="en-US" i="1" baseline="30000" dirty="0"/>
              <a:t>m </a:t>
            </a:r>
            <a:r>
              <a:rPr lang="en-US" altLang="en-US" dirty="0"/>
              <a:t>and page size</a:t>
            </a:r>
            <a:r>
              <a:rPr lang="en-US" altLang="en-US" baseline="30000" dirty="0"/>
              <a:t> </a:t>
            </a:r>
            <a:r>
              <a:rPr lang="en-US" altLang="en-US" i="1" dirty="0"/>
              <a:t>2</a:t>
            </a:r>
            <a:r>
              <a:rPr lang="en-US" altLang="en-US" baseline="30000" dirty="0"/>
              <a:t>n</a:t>
            </a:r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id="{69904815-E7B7-455B-B35E-A1E6ACF08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882900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3291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:a16="http://schemas.microsoft.com/office/drawing/2014/main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666875"/>
            <a:ext cx="6589713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819" y="167339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 Physical 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:a16="http://schemas.microsoft.com/office/drawing/2014/main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03325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622"/>
            <a:ext cx="8229600" cy="576263"/>
          </a:xfrm>
        </p:spPr>
        <p:txBody>
          <a:bodyPr/>
          <a:lstStyle/>
          <a:p>
            <a:r>
              <a:rPr lang="en-US" altLang="en-US" dirty="0"/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 dirty="0"/>
              <a:t>Logical address:  n = 2 and  m = 4. Using 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014538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3" y="175468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>
              <a:rPr lang="en-US" altLang="en-US" dirty="0"/>
              <a:t>Page size = 2,048 bytes</a:t>
            </a:r>
          </a:p>
          <a:p>
            <a:r>
              <a:rPr lang="en-US" altLang="en-US" dirty="0"/>
              <a:t>Process size = 72,766 bytes</a:t>
            </a:r>
          </a:p>
          <a:p>
            <a:r>
              <a:rPr lang="en-US" altLang="en-US" dirty="0"/>
              <a:t>35 pages + 1,086 bytes</a:t>
            </a:r>
          </a:p>
          <a:p>
            <a:r>
              <a:rPr lang="en-US" altLang="en-US" dirty="0"/>
              <a:t>Internal fragmentation of 2,048 - 1,086 = 962 bytes</a:t>
            </a:r>
          </a:p>
          <a:p>
            <a:r>
              <a:rPr lang="en-US" altLang="en-US" dirty="0"/>
              <a:t>Worst case fragmentation = 1 frame – 1 byte</a:t>
            </a:r>
          </a:p>
          <a:p>
            <a:r>
              <a:rPr lang="en-US" altLang="en-US" dirty="0"/>
              <a:t>On average fragmentation = 1 / 2 frame size</a:t>
            </a:r>
          </a:p>
          <a:p>
            <a:r>
              <a:rPr lang="en-US" altLang="en-US" dirty="0"/>
              <a:t>So small frame sizes desirable?</a:t>
            </a:r>
          </a:p>
          <a:p>
            <a:r>
              <a:rPr lang="en-US" altLang="en-US" dirty="0"/>
              <a:t>But each page table entry takes memory to track</a:t>
            </a:r>
          </a:p>
          <a:p>
            <a:r>
              <a:rPr lang="en-US" altLang="en-US" dirty="0"/>
              <a:t>Page sizes growing over time</a:t>
            </a:r>
          </a:p>
          <a:p>
            <a:pPr lvl="1"/>
            <a:r>
              <a:rPr lang="en-US" altLang="en-US" dirty="0"/>
              <a:t>Solaris supports two page sizes – 8 KB and 4 MB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Free Frames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05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B5605CA-B522-4E77-8066-64E776435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6" y="1262063"/>
            <a:ext cx="7735078" cy="4440237"/>
          </a:xfrm>
        </p:spPr>
        <p:txBody>
          <a:bodyPr/>
          <a:lstStyle/>
          <a:p>
            <a:r>
              <a:rPr lang="en-US" altLang="en-US" dirty="0"/>
              <a:t>To provide a detailed description of various ways of organizing memory hardware</a:t>
            </a:r>
          </a:p>
          <a:p>
            <a:r>
              <a:rPr lang="en-US" altLang="en-US" dirty="0"/>
              <a:t>To discuss various memory-management techniques, </a:t>
            </a:r>
          </a:p>
          <a:p>
            <a:r>
              <a:rPr lang="en-US" altLang="en-US" dirty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146175"/>
            <a:ext cx="7725746" cy="4686300"/>
          </a:xfrm>
        </p:spPr>
        <p:txBody>
          <a:bodyPr/>
          <a:lstStyle/>
          <a:p>
            <a:r>
              <a:rPr lang="en-US" altLang="en-US" dirty="0"/>
              <a:t>Page table is kept in main 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points to the page table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indicates size of the page table</a:t>
            </a:r>
          </a:p>
          <a:p>
            <a:r>
              <a:rPr lang="en-US" altLang="en-US" dirty="0"/>
              <a:t>In this scheme every data/instruction access requires two memory accesses</a:t>
            </a:r>
          </a:p>
          <a:p>
            <a:pPr lvl="1"/>
            <a:r>
              <a:rPr lang="en-US" altLang="en-US" dirty="0"/>
              <a:t>One for the page table and one for the data / instruction</a:t>
            </a:r>
          </a:p>
          <a:p>
            <a:r>
              <a:rPr lang="en-US" altLang="en-US" dirty="0"/>
              <a:t>The two-memory access problem can be solved by the use of a special fast-lookup hardware cache called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 dirty="0"/>
              <a:t>) (also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dirty="0"/>
              <a:t>).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230AB13-6435-4378-B830-FECCFE605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46" y="222674"/>
            <a:ext cx="836022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Translation Look-Aside Buffer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B8310ED-D6D5-4E0C-8BB0-4E773523D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101" y="1146175"/>
            <a:ext cx="7144399" cy="4606925"/>
          </a:xfrm>
        </p:spPr>
        <p:txBody>
          <a:bodyPr/>
          <a:lstStyle/>
          <a:p>
            <a:r>
              <a:rPr lang="en-US" altLang="en-US" dirty="0"/>
              <a:t>Some TLBs store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address-space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ASIDs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 dirty="0"/>
              <a:t>Otherwise need to flush at every context switch</a:t>
            </a:r>
          </a:p>
          <a:p>
            <a:r>
              <a:rPr lang="en-US" altLang="en-US" dirty="0"/>
              <a:t>TLBs typically small (64 to 1,024 entries)</a:t>
            </a:r>
          </a:p>
          <a:p>
            <a:r>
              <a:rPr lang="en-US" altLang="en-US" dirty="0"/>
              <a:t>On a TLB miss, value is loaded into the TLB for faster access next time</a:t>
            </a:r>
          </a:p>
          <a:p>
            <a:pPr lvl="1"/>
            <a:r>
              <a:rPr lang="en-US" altLang="en-US" dirty="0"/>
              <a:t>Replacement policies must be considered</a:t>
            </a:r>
          </a:p>
          <a:p>
            <a:pPr lvl="1"/>
            <a:r>
              <a:rPr lang="en-US" altLang="en-US" dirty="0"/>
              <a:t>Some entries can be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down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permanent fast access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:a16="http://schemas.microsoft.com/office/drawing/2014/main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Hardware</a:t>
            </a:r>
          </a:p>
        </p:txBody>
      </p:sp>
      <p:sp>
        <p:nvSpPr>
          <p:cNvPr id="34819" name="Rectangle 2051">
            <a:extLst>
              <a:ext uri="{FF2B5EF4-FFF2-40B4-BE49-F238E27FC236}">
                <a16:creationId xmlns:a16="http://schemas.microsoft.com/office/drawing/2014/main" id="{E7B29C5B-AFCD-4031-B6DE-A755EE36A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>
              <a:rPr lang="en-US" altLang="en-US" dirty="0"/>
              <a:t>Associative memory – parallel search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Address translation (p, d)</a:t>
            </a:r>
          </a:p>
          <a:p>
            <a:pPr marL="627063" lvl="1"/>
            <a:r>
              <a:rPr lang="en-US" altLang="en-US" dirty="0"/>
              <a:t>If p is in associative register, get frame # out</a:t>
            </a:r>
          </a:p>
          <a:p>
            <a:pPr marL="627063" lvl="1"/>
            <a:r>
              <a:rPr lang="en-US" altLang="en-US" dirty="0"/>
              <a:t>Otherwise get frame # from page table in memory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693863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 With TLB</a:t>
            </a:r>
            <a:endParaRPr lang="en-US" altLang="en-US" sz="2400" dirty="0"/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284288"/>
            <a:ext cx="5637213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1905E63-D1E4-48E6-BE3E-4EFB204C3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231638"/>
            <a:ext cx="7772400" cy="4835558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Hit ratio – percentage of times that a page number is found in the  TLB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An </a:t>
            </a:r>
            <a:r>
              <a:rPr lang="en-US" altLang="en-US" dirty="0">
                <a:sym typeface="Symbol" pitchFamily="18" charset="2"/>
              </a:rPr>
              <a:t>80% hit ratio means that we find the desired  page number  in the TLB 80% of the time.</a:t>
            </a:r>
            <a:endParaRPr lang="en-US" altLang="en-US" dirty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Suppose that 10 nanoseconds to access memory.  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If we find the desired page in TLB then a mapped-memory access take 10 ns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Otherwise we need two memory access so it is 20 ns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Effective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Access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Time</a:t>
            </a:r>
            <a:r>
              <a:rPr lang="en-US" altLang="en-US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EAT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	               EAT = </a:t>
            </a:r>
            <a:r>
              <a:rPr lang="en-US" altLang="en-US" dirty="0">
                <a:sym typeface="Symbol" pitchFamily="18" charset="2"/>
              </a:rPr>
              <a:t>0.80 x 10 + 0.20 x 20 = 12 </a:t>
            </a:r>
            <a:r>
              <a:rPr lang="en-US" altLang="en-US" dirty="0"/>
              <a:t> 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 implying 20% slowdown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Consider  amore 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     EAT = 0.99 x 10 + 0.01 x 20 = 10.1ns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implying  only 1% slowdown in access time.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157288"/>
            <a:ext cx="7651102" cy="4468812"/>
          </a:xfrm>
        </p:spPr>
        <p:txBody>
          <a:bodyPr/>
          <a:lstStyle/>
          <a:p>
            <a:r>
              <a:rPr lang="en-US" altLang="en-US" dirty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en-US" dirty="0"/>
              <a:t>Can also add more bits to indicate page execute-only, and so 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bit attached to each entry in the page table: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valid</a:t>
            </a:r>
            <a:r>
              <a:rPr lang="ja-JP" altLang="en-US" dirty="0"/>
              <a:t>”</a:t>
            </a:r>
            <a:r>
              <a:rPr lang="en-US" altLang="ja-JP" dirty="0"/>
              <a:t> indicates that the associated page is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space, and is thus a legal page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invalid</a:t>
            </a:r>
            <a:r>
              <a:rPr lang="ja-JP" altLang="en-US" dirty="0"/>
              <a:t>”</a:t>
            </a:r>
            <a:r>
              <a:rPr lang="en-US" altLang="ja-JP" dirty="0"/>
              <a:t> indicates that the page is not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</a:t>
            </a:r>
          </a:p>
          <a:p>
            <a:pPr lvl="1"/>
            <a:r>
              <a:rPr lang="en-US" altLang="en-US" dirty="0"/>
              <a:t>Or 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Any violations result in a trap to the kernel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127" y="-95603"/>
            <a:ext cx="8112611" cy="903288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36A1277-493F-4EAE-9460-2793BEE19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113421"/>
            <a:ext cx="7734788" cy="44831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</a:p>
          <a:p>
            <a:pPr lvl="1"/>
            <a:r>
              <a:rPr lang="en-US" altLang="en-US" dirty="0"/>
              <a:t>One copy of read-only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reentrant</a:t>
            </a:r>
            <a:r>
              <a:rPr lang="en-US" altLang="en-US" dirty="0"/>
              <a:t>) code shared among processes (i.e., text editors, compilers, window systems)</a:t>
            </a:r>
          </a:p>
          <a:p>
            <a:pPr lvl="1"/>
            <a:r>
              <a:rPr lang="en-US" altLang="en-US" dirty="0"/>
              <a:t>Similar to multiple threads sharing the same process space</a:t>
            </a:r>
          </a:p>
          <a:p>
            <a:pPr lvl="1"/>
            <a:r>
              <a:rPr lang="en-US" altLang="en-US" dirty="0"/>
              <a:t>Also useful for interprocess communication if sharing of read-write pages is allowed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 dirty="0"/>
              <a:t>Each process keeps a separate copy of the code and data</a:t>
            </a:r>
          </a:p>
          <a:p>
            <a:pPr lvl="1"/>
            <a:r>
              <a:rPr lang="en-US" altLang="en-US" dirty="0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 Example</a:t>
            </a:r>
            <a:endParaRPr lang="en-US" altLang="en-US" sz="2400" dirty="0"/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:a16="http://schemas.microsoft.com/office/drawing/2014/main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212850"/>
            <a:ext cx="3973512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61A38E1-D15D-4FD3-BA70-E6E5B690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27138"/>
            <a:ext cx="7697755" cy="4483100"/>
          </a:xfrm>
        </p:spPr>
        <p:txBody>
          <a:bodyPr/>
          <a:lstStyle/>
          <a:p>
            <a:r>
              <a:rPr lang="en-US" altLang="en-US" dirty="0"/>
              <a:t>Memory structures for paging can get huge using straight-forward methods</a:t>
            </a:r>
          </a:p>
          <a:p>
            <a:pPr lvl="1"/>
            <a:r>
              <a:rPr lang="en-US" altLang="en-US" dirty="0"/>
              <a:t>Consider a 32-bit logical address space as on modern computers</a:t>
            </a:r>
          </a:p>
          <a:p>
            <a:pPr lvl="1"/>
            <a:r>
              <a:rPr lang="en-US" altLang="en-US" dirty="0"/>
              <a:t>Page size of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Page table would have 1 million entries (2</a:t>
            </a:r>
            <a:r>
              <a:rPr lang="en-US" altLang="en-US" baseline="30000" dirty="0"/>
              <a:t>32</a:t>
            </a:r>
            <a:r>
              <a:rPr lang="en-US" altLang="en-US" dirty="0"/>
              <a:t> / 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If each entry is 4 bytes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each process 4 MB of physical address space for the  page table alone</a:t>
            </a:r>
          </a:p>
          <a:p>
            <a:pPr lvl="2"/>
            <a:r>
              <a:rPr lang="en-US" altLang="en-US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want to allocate that contiguously in main memory</a:t>
            </a:r>
          </a:p>
          <a:p>
            <a:pPr lvl="1"/>
            <a:r>
              <a:rPr lang="en-US" altLang="en-US" dirty="0"/>
              <a:t>One simple solution is to divide the page table into smaller units</a:t>
            </a:r>
          </a:p>
          <a:p>
            <a:pPr lvl="2"/>
            <a:r>
              <a:rPr lang="en-US" altLang="en-US" dirty="0"/>
              <a:t>Hierarchical Paging</a:t>
            </a:r>
          </a:p>
          <a:p>
            <a:pPr lvl="2"/>
            <a:r>
              <a:rPr lang="en-US" altLang="en-US" dirty="0"/>
              <a:t>Hashed Page Tables</a:t>
            </a:r>
          </a:p>
          <a:p>
            <a:pPr lvl="2"/>
            <a:r>
              <a:rPr lang="en-US" altLang="en-US" dirty="0"/>
              <a:t>Inverted Page Tables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3919CD36-C961-4D2E-8F87-B9EA333CB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08088"/>
            <a:ext cx="7669763" cy="4483100"/>
          </a:xfrm>
        </p:spPr>
        <p:txBody>
          <a:bodyPr/>
          <a:lstStyle/>
          <a:p>
            <a:r>
              <a:rPr lang="en-US" altLang="en-US" dirty="0"/>
              <a:t>Program must be brought (from disk)  into memory and placed within a process for it to be run</a:t>
            </a:r>
            <a:endParaRPr lang="en-US" altLang="en-US" sz="800" dirty="0"/>
          </a:p>
          <a:p>
            <a:r>
              <a:rPr lang="en-US" altLang="en-US" dirty="0"/>
              <a:t>Main memory and registers are only storage CPU can access directly</a:t>
            </a:r>
          </a:p>
          <a:p>
            <a:r>
              <a:rPr lang="en-US" altLang="en-US" dirty="0"/>
              <a:t>Memory unit only sees a stream of:</a:t>
            </a:r>
          </a:p>
          <a:p>
            <a:pPr lvl="1"/>
            <a:r>
              <a:rPr lang="en-US" altLang="en-US" dirty="0"/>
              <a:t>addresses + read requests, or </a:t>
            </a:r>
          </a:p>
          <a:p>
            <a:pPr lvl="1"/>
            <a:r>
              <a:rPr lang="en-US" altLang="en-US" dirty="0"/>
              <a:t>address + data and write requests</a:t>
            </a:r>
            <a:endParaRPr lang="en-US" altLang="en-US" sz="800" dirty="0"/>
          </a:p>
          <a:p>
            <a:r>
              <a:rPr lang="en-US" altLang="en-US" dirty="0"/>
              <a:t>Register access is done in one CPU clock (or less)</a:t>
            </a:r>
            <a:endParaRPr lang="en-US" altLang="en-US" sz="800" dirty="0"/>
          </a:p>
          <a:p>
            <a:r>
              <a:rPr lang="en-US" altLang="en-US" dirty="0"/>
              <a:t>Main memory can take many cycles, causing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stall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sits between main memory and CPU registers</a:t>
            </a:r>
            <a:endParaRPr lang="en-US" altLang="en-US" sz="800" dirty="0"/>
          </a:p>
          <a:p>
            <a:r>
              <a:rPr lang="en-US" altLang="en-US" dirty="0"/>
              <a:t>Protection of memory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C6AC61F-C673-44E2-9D0D-2FBC263F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31888"/>
            <a:ext cx="7489858" cy="1096962"/>
          </a:xfrm>
        </p:spPr>
        <p:txBody>
          <a:bodyPr/>
          <a:lstStyle/>
          <a:p>
            <a:r>
              <a:rPr lang="en-US" altLang="en-US" dirty="0"/>
              <a:t>Break up the logical address space into multiple page tables</a:t>
            </a:r>
          </a:p>
          <a:p>
            <a:r>
              <a:rPr lang="en-US" altLang="en-US" dirty="0"/>
              <a:t>A simple technique is a two-level page table</a:t>
            </a:r>
          </a:p>
          <a:p>
            <a:r>
              <a:rPr lang="en-US" altLang="en-US" dirty="0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:a16="http://schemas.microsoft.com/office/drawing/2014/main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76488"/>
            <a:ext cx="35782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1319ECB7-9550-4722-A785-B672C25C6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6379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Paging Example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1EEF2C6C-3F02-4E7D-8B00-6261CF45E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085850"/>
            <a:ext cx="7679093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logical address (on 32-bit machine with 1K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number consisting of 22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offset consisting of 10 bits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10-bit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12-bit 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Thus, a logical address is as follows:</a:t>
            </a:r>
            <a:br>
              <a:rPr lang="en-US" altLang="en-US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endParaRPr lang="en-US" altLang="en-US" sz="1600" dirty="0"/>
          </a:p>
          <a:p>
            <a:pPr>
              <a:lnSpc>
                <a:spcPct val="90000"/>
              </a:lnSpc>
            </a:pPr>
            <a:r>
              <a:rPr lang="en-US" altLang="en-US" dirty="0"/>
              <a:t>where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1</a:t>
            </a:r>
            <a:r>
              <a:rPr lang="en-US" altLang="en-US" dirty="0"/>
              <a:t> is an index into the outer page table, and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forward-mapped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</p:txBody>
      </p:sp>
      <p:pic>
        <p:nvPicPr>
          <p:cNvPr id="44036" name="Picture 5" descr="W:\os-book\OS10\slide-dir\os-figures\in-9_3.jpg">
            <a:extLst>
              <a:ext uri="{FF2B5EF4-FFF2-40B4-BE49-F238E27FC236}">
                <a16:creationId xmlns:a16="http://schemas.microsoft.com/office/drawing/2014/main" id="{E5597039-CFAE-4A07-A550-C966E8BF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4032250"/>
            <a:ext cx="40909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6379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Address-Translation Scheme</a:t>
            </a:r>
            <a:endParaRPr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:a16="http://schemas.microsoft.com/office/drawing/2014/main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258888"/>
            <a:ext cx="6389687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Even two-level paging scheme not sufficient</a:t>
            </a:r>
          </a:p>
          <a:p>
            <a:pPr>
              <a:defRPr/>
            </a:pPr>
            <a:r>
              <a:rPr lang="en-US" altLang="en-US" dirty="0"/>
              <a:t>If page size is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>
              <a:defRPr/>
            </a:pPr>
            <a:r>
              <a:rPr lang="en-US" altLang="en-US" dirty="0"/>
              <a:t>Then page table has 2</a:t>
            </a:r>
            <a:r>
              <a:rPr lang="en-US" altLang="en-US" baseline="30000" dirty="0"/>
              <a:t>52</a:t>
            </a:r>
            <a:r>
              <a:rPr lang="en-US" altLang="en-US" dirty="0"/>
              <a:t> entries</a:t>
            </a:r>
          </a:p>
          <a:p>
            <a:pPr lvl="1">
              <a:defRPr/>
            </a:pPr>
            <a:r>
              <a:rPr lang="en-US" altLang="en-US" dirty="0"/>
              <a:t>If two level scheme, inner page tables could be 2</a:t>
            </a:r>
            <a:r>
              <a:rPr lang="en-US" altLang="en-US" baseline="30000" dirty="0"/>
              <a:t>10</a:t>
            </a:r>
            <a:r>
              <a:rPr lang="en-US" altLang="en-US" dirty="0"/>
              <a:t> 4-byte entries</a:t>
            </a:r>
          </a:p>
          <a:p>
            <a:pPr lvl="1">
              <a:defRPr/>
            </a:pPr>
            <a:r>
              <a:rPr lang="en-US" altLang="en-US" dirty="0"/>
              <a:t>Address would look like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Outer page table has 2</a:t>
            </a:r>
            <a:r>
              <a:rPr lang="en-US" altLang="en-US" baseline="30000" dirty="0"/>
              <a:t>42</a:t>
            </a:r>
            <a:r>
              <a:rPr lang="en-US" altLang="en-US" dirty="0"/>
              <a:t> entries or 2</a:t>
            </a:r>
            <a:r>
              <a:rPr lang="en-US" altLang="en-US" baseline="30000" dirty="0"/>
              <a:t>44</a:t>
            </a:r>
            <a:r>
              <a:rPr lang="en-US" altLang="en-US" dirty="0"/>
              <a:t> bytes</a:t>
            </a:r>
          </a:p>
          <a:p>
            <a:pPr lvl="1">
              <a:defRPr/>
            </a:pPr>
            <a:r>
              <a:rPr lang="en-US" altLang="en-US" dirty="0"/>
              <a:t>One solution is to add a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</a:t>
            </a:r>
          </a:p>
          <a:p>
            <a:pPr lvl="1">
              <a:defRPr/>
            </a:pPr>
            <a:r>
              <a:rPr lang="en-US" altLang="en-US" dirty="0"/>
              <a:t>But in the following example the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 is still 2</a:t>
            </a:r>
            <a:r>
              <a:rPr lang="en-US" altLang="en-US" baseline="30000" dirty="0"/>
              <a:t>34</a:t>
            </a:r>
            <a:r>
              <a:rPr lang="en-US" altLang="en-US" dirty="0"/>
              <a:t> bytes in size</a:t>
            </a:r>
          </a:p>
          <a:p>
            <a:pPr lvl="2">
              <a:defRPr/>
            </a:pPr>
            <a:r>
              <a:rPr lang="en-US" altLang="en-US" dirty="0"/>
              <a:t>And possibly 4 memory access 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:a16="http://schemas.microsoft.com/office/drawing/2014/main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76588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93813"/>
            <a:ext cx="52419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:a16="http://schemas.microsoft.com/office/drawing/2014/main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130550"/>
            <a:ext cx="5486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22674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41413"/>
            <a:ext cx="7626350" cy="4722812"/>
          </a:xfrm>
        </p:spPr>
        <p:txBody>
          <a:bodyPr/>
          <a:lstStyle/>
          <a:p>
            <a:r>
              <a:rPr lang="en-US" altLang="en-US" dirty="0"/>
              <a:t>Common in address spaces &gt; 32 bits</a:t>
            </a:r>
          </a:p>
          <a:p>
            <a:r>
              <a:rPr lang="en-US" altLang="en-US" dirty="0"/>
              <a:t>The virtual page number is hashed into a page table</a:t>
            </a:r>
          </a:p>
          <a:p>
            <a:pPr lvl="1"/>
            <a:r>
              <a:rPr lang="en-US" altLang="en-US" dirty="0"/>
              <a:t>This page table contains a chain of elements hashing to the same location</a:t>
            </a:r>
          </a:p>
          <a:p>
            <a:r>
              <a:rPr lang="en-US" altLang="en-US" dirty="0"/>
              <a:t>Each element contains (1) the virtual page number (2) the value of the mapped page frame (3) a pointer to the next element</a:t>
            </a:r>
          </a:p>
          <a:p>
            <a:r>
              <a:rPr lang="en-US" altLang="en-US" dirty="0"/>
              <a:t>Virtual page numbers are compared in this chain searching for a match</a:t>
            </a:r>
          </a:p>
          <a:p>
            <a:pPr lvl="1"/>
            <a:r>
              <a:rPr lang="en-US" altLang="en-US" dirty="0"/>
              <a:t>If a match is found, the corresponding physical frame is extracted</a:t>
            </a:r>
          </a:p>
          <a:p>
            <a:r>
              <a:rPr lang="en-US" altLang="en-US" dirty="0"/>
              <a:t>Variation for 64-bit addresses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tables</a:t>
            </a:r>
          </a:p>
          <a:p>
            <a:pPr lvl="1"/>
            <a:r>
              <a:rPr lang="en-US" altLang="en-US" dirty="0"/>
              <a:t>Similar to hashed but each entry refers to several pages (such as 16) rather than 1</a:t>
            </a:r>
          </a:p>
          <a:p>
            <a:pPr lvl="1"/>
            <a:r>
              <a:rPr lang="en-US" altLang="en-US" dirty="0"/>
              <a:t>Especially useful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lang="en-US" altLang="en-US" dirty="0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</a:t>
            </a:r>
            <a:endParaRPr lang="en-US" altLang="en-US" sz="2400" dirty="0"/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274763"/>
            <a:ext cx="6616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4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2525"/>
            <a:ext cx="7697755" cy="4792663"/>
          </a:xfrm>
        </p:spPr>
        <p:txBody>
          <a:bodyPr/>
          <a:lstStyle/>
          <a:p>
            <a:r>
              <a:rPr lang="en-US" altLang="en-US" dirty="0"/>
              <a:t>Rather than each process having a page table and keeping track of all possible logical pages, track all physical pages</a:t>
            </a:r>
          </a:p>
          <a:p>
            <a:r>
              <a:rPr lang="en-US" altLang="en-US" dirty="0"/>
              <a:t>One entry for each real page of memory</a:t>
            </a:r>
          </a:p>
          <a:p>
            <a:r>
              <a:rPr lang="en-US" altLang="en-US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dirty="0"/>
              <a:t>Decreases memory needed to store each page table, but increases time needed to search the table when a page reference occurs</a:t>
            </a:r>
          </a:p>
          <a:p>
            <a:r>
              <a:rPr lang="en-US" altLang="en-US" dirty="0"/>
              <a:t>Use hash table to limit the search to one — or at most a few — page-table entries</a:t>
            </a:r>
          </a:p>
          <a:p>
            <a:pPr lvl="1"/>
            <a:r>
              <a:rPr lang="en-US" altLang="en-US" dirty="0"/>
              <a:t>TLB can accelerate access</a:t>
            </a:r>
          </a:p>
          <a:p>
            <a:r>
              <a:rPr lang="en-US" altLang="en-US" dirty="0"/>
              <a:t>But how to implement shared memory?</a:t>
            </a:r>
          </a:p>
          <a:p>
            <a:pPr lvl="1"/>
            <a:r>
              <a:rPr lang="en-US" altLang="en-US" dirty="0"/>
              <a:t>One mapping of a virtual address to the shared physical address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23854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Architecture</a:t>
            </a:r>
            <a:endParaRPr lang="en-US" altLang="en-US" sz="2400" dirty="0"/>
          </a:p>
        </p:txBody>
      </p:sp>
      <p:pic>
        <p:nvPicPr>
          <p:cNvPr id="51203" name="Picture 6">
            <a:extLst>
              <a:ext uri="{FF2B5EF4-FFF2-40B4-BE49-F238E27FC236}">
                <a16:creationId xmlns:a16="http://schemas.microsoft.com/office/drawing/2014/main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1274763"/>
            <a:ext cx="6057900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7B640008-8A0F-4095-A1E5-C46DAA379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025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5135B7B9-6301-4A12-B99C-2645042711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035050"/>
            <a:ext cx="7679094" cy="5062538"/>
          </a:xfrm>
        </p:spPr>
        <p:txBody>
          <a:bodyPr/>
          <a:lstStyle/>
          <a:p>
            <a:r>
              <a:rPr lang="en-US" altLang="en-US" dirty="0"/>
              <a:t>Consider modern, 64-bit operating system example with tightly integrated HW</a:t>
            </a:r>
          </a:p>
          <a:p>
            <a:pPr lvl="1"/>
            <a:r>
              <a:rPr lang="en-US" altLang="en-US" dirty="0"/>
              <a:t>Goals are efficiency, low overhead</a:t>
            </a:r>
          </a:p>
          <a:p>
            <a:r>
              <a:rPr lang="en-US" altLang="en-US" dirty="0"/>
              <a:t>Based on hashing, but more complex</a:t>
            </a:r>
          </a:p>
          <a:p>
            <a:r>
              <a:rPr lang="en-US" altLang="en-US" dirty="0"/>
              <a:t>Two hash tables</a:t>
            </a:r>
          </a:p>
          <a:p>
            <a:pPr lvl="1"/>
            <a:r>
              <a:rPr lang="en-US" altLang="en-US" dirty="0"/>
              <a:t>One kernel and one for all user processes</a:t>
            </a:r>
          </a:p>
          <a:p>
            <a:pPr lvl="1"/>
            <a:r>
              <a:rPr lang="en-US" altLang="en-US" dirty="0"/>
              <a:t>Each maps memory addresses from virtual to physical memory</a:t>
            </a:r>
          </a:p>
          <a:p>
            <a:pPr lvl="1"/>
            <a:r>
              <a:rPr lang="en-US" altLang="en-US" dirty="0"/>
              <a:t>Each entry represents a contiguous area of mapped virtual memory,</a:t>
            </a:r>
          </a:p>
          <a:p>
            <a:pPr lvl="2"/>
            <a:r>
              <a:rPr lang="en-US" altLang="en-US" dirty="0"/>
              <a:t>More efficient than having a separate hash-table entry for each page</a:t>
            </a:r>
          </a:p>
          <a:p>
            <a:pPr lvl="1"/>
            <a:r>
              <a:rPr lang="en-US" altLang="en-US" dirty="0"/>
              <a:t>Each entry has  base address and  span (indicating the number of pages the entry represents)</a:t>
            </a:r>
          </a:p>
          <a:p>
            <a:endParaRPr lang="en-US" alt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Protection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CDF6D2A-F8C6-4CEA-AF47-307E410F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00636"/>
            <a:ext cx="7688424" cy="1690687"/>
          </a:xfrm>
        </p:spPr>
        <p:txBody>
          <a:bodyPr/>
          <a:lstStyle/>
          <a:p>
            <a:r>
              <a:rPr lang="en-US" altLang="en-US" dirty="0"/>
              <a:t>Need to censure that a process can access only access those addresses in it address space.</a:t>
            </a:r>
          </a:p>
          <a:p>
            <a:r>
              <a:rPr lang="en-US" altLang="en-US" dirty="0"/>
              <a:t>We can provide this protection by using  a pair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limit registers</a:t>
            </a:r>
            <a:r>
              <a:rPr lang="en-US" altLang="en-US" dirty="0"/>
              <a:t> define the logical address space of a process</a:t>
            </a:r>
          </a:p>
        </p:txBody>
      </p:sp>
      <p:pic>
        <p:nvPicPr>
          <p:cNvPr id="7172" name="Picture 5" descr="W:\os-book\OS10\slide-dir\os-figures\9_01.jpg">
            <a:extLst>
              <a:ext uri="{FF2B5EF4-FFF2-40B4-BE49-F238E27FC236}">
                <a16:creationId xmlns:a16="http://schemas.microsoft.com/office/drawing/2014/main" id="{AFDDF805-A4EF-4AEB-B1EC-649AE088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90" y="2725414"/>
            <a:ext cx="32639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894A6E0-2CAC-4979-BD85-249A83CF4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 (Cont.)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ACE2AFC-0A3F-4D7B-9F31-60AAF284E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096963"/>
            <a:ext cx="7665876" cy="5062537"/>
          </a:xfrm>
        </p:spPr>
        <p:txBody>
          <a:bodyPr/>
          <a:lstStyle/>
          <a:p>
            <a:r>
              <a:rPr lang="en-US" altLang="en-US" dirty="0"/>
              <a:t>TLB holds translation table entries (TTEs) for fast hardware lookups</a:t>
            </a:r>
          </a:p>
          <a:p>
            <a:pPr lvl="1"/>
            <a:r>
              <a:rPr lang="en-US" altLang="en-US" dirty="0"/>
              <a:t>A cache of TTEs reside in a translation storage buffer (TSB)</a:t>
            </a:r>
          </a:p>
          <a:p>
            <a:pPr lvl="2"/>
            <a:r>
              <a:rPr lang="en-US" altLang="en-US" dirty="0"/>
              <a:t>Includes an entry per recently accessed page</a:t>
            </a:r>
          </a:p>
          <a:p>
            <a:r>
              <a:rPr lang="en-US" altLang="en-US" dirty="0"/>
              <a:t>Virtual address reference causes TLB search </a:t>
            </a:r>
          </a:p>
          <a:p>
            <a:pPr lvl="1"/>
            <a:r>
              <a:rPr lang="en-US" altLang="en-US" dirty="0"/>
              <a:t>If miss, hardware walks the in-memory TSB looking for the TTE corresponding to the address</a:t>
            </a:r>
          </a:p>
          <a:p>
            <a:pPr lvl="2"/>
            <a:r>
              <a:rPr lang="en-US" altLang="en-US" dirty="0"/>
              <a:t>If match found, the CPU copies the TSB entry into the TLB and translation completes</a:t>
            </a:r>
          </a:p>
          <a:p>
            <a:pPr lvl="2"/>
            <a:r>
              <a:rPr lang="en-US" altLang="en-US" dirty="0"/>
              <a:t>If no match found, kernel interrupted to search the hash table</a:t>
            </a:r>
          </a:p>
          <a:p>
            <a:pPr lvl="3"/>
            <a:r>
              <a:rPr lang="en-US" altLang="en-US" dirty="0"/>
              <a:t>The kernel then creates a TTE from the appropriate hash table and stores it in the TSB, Interrupt handler returns control to the MMU, which completes the address translation. 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103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22363"/>
            <a:ext cx="7679094" cy="5067300"/>
          </a:xfrm>
        </p:spPr>
        <p:txBody>
          <a:bodyPr/>
          <a:lstStyle/>
          <a:p>
            <a:r>
              <a:rPr lang="en-US" altLang="en-US" dirty="0"/>
              <a:t>A process can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 dirty="0"/>
              <a:t> temporarily out of memory to a backing store, and then brought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dirty="0"/>
              <a:t> into memory for continued execution</a:t>
            </a:r>
          </a:p>
          <a:p>
            <a:pPr lvl="1"/>
            <a:r>
              <a:rPr lang="en-US" altLang="en-US" dirty="0"/>
              <a:t>Total physical memory space of processes can exceed physical memory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dirty="0"/>
              <a:t>Major part of swap time is transfer time; total transfer time is directly proportional to the amount of memory swapped</a:t>
            </a:r>
          </a:p>
          <a:p>
            <a:r>
              <a:rPr lang="en-US" altLang="en-US" dirty="0"/>
              <a:t>System maintains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F0C41DA-0E38-48B2-8F80-9B1CA64B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1725"/>
            <a:ext cx="7697755" cy="5067300"/>
          </a:xfrm>
        </p:spPr>
        <p:txBody>
          <a:bodyPr/>
          <a:lstStyle/>
          <a:p>
            <a:r>
              <a:rPr lang="en-US" altLang="en-US" dirty="0"/>
              <a:t>Does the swapped out process need to swap back in to same physical addresses?</a:t>
            </a:r>
          </a:p>
          <a:p>
            <a:r>
              <a:rPr lang="en-US" altLang="en-US" dirty="0"/>
              <a:t>Depends on address binding method</a:t>
            </a:r>
          </a:p>
          <a:p>
            <a:pPr lvl="1"/>
            <a:r>
              <a:rPr lang="en-US" altLang="en-US" dirty="0"/>
              <a:t>Plus consider pending I/O to / from process memory space</a:t>
            </a:r>
          </a:p>
          <a:p>
            <a:r>
              <a:rPr lang="en-US" altLang="en-US" dirty="0"/>
              <a:t>Modified versions of swapping are found on many systems (i.e., UNIX, Linux, and Windows)</a:t>
            </a:r>
          </a:p>
          <a:p>
            <a:pPr lvl="1"/>
            <a:r>
              <a:rPr lang="en-US" altLang="en-US" dirty="0"/>
              <a:t>Swapping normally disabled</a:t>
            </a:r>
          </a:p>
          <a:p>
            <a:pPr lvl="1"/>
            <a:r>
              <a:rPr lang="en-US" altLang="en-US" dirty="0"/>
              <a:t>Started if more than threshold amount of memory allocated</a:t>
            </a:r>
          </a:p>
          <a:p>
            <a:pPr lvl="1"/>
            <a:r>
              <a:rPr lang="en-US" altLang="en-US" dirty="0"/>
              <a:t>Disabled again once memory demand reduced below threshold</a:t>
            </a:r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0" y="241336"/>
            <a:ext cx="8037513" cy="576262"/>
          </a:xfrm>
        </p:spPr>
        <p:txBody>
          <a:bodyPr/>
          <a:lstStyle/>
          <a:p>
            <a:r>
              <a:rPr lang="en-US" altLang="en-US" sz="3000" dirty="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0" y="1112838"/>
            <a:ext cx="7686221" cy="4754562"/>
          </a:xfrm>
        </p:spPr>
        <p:txBody>
          <a:bodyPr/>
          <a:lstStyle/>
          <a:p>
            <a:r>
              <a:rPr lang="en-US" altLang="en-US" dirty="0"/>
              <a:t>If next processes to be put on CPU is not in memory, need to swap out a process and swap in target process</a:t>
            </a:r>
          </a:p>
          <a:p>
            <a:r>
              <a:rPr lang="en-US" altLang="en-US" dirty="0"/>
              <a:t>Context switch time can then be very high</a:t>
            </a:r>
          </a:p>
          <a:p>
            <a:r>
              <a:rPr lang="en-US" altLang="en-US" dirty="0"/>
              <a:t>100MB process swapping to hard disk with transfer rate of 50MB/sec</a:t>
            </a:r>
          </a:p>
          <a:p>
            <a:pPr lvl="1"/>
            <a:r>
              <a:rPr lang="en-US" altLang="en-US" dirty="0"/>
              <a:t>Swap out time of 2000 </a:t>
            </a:r>
            <a:r>
              <a:rPr lang="en-US" altLang="en-US" dirty="0" err="1"/>
              <a:t>ms</a:t>
            </a:r>
            <a:endParaRPr lang="en-US" altLang="en-US" dirty="0"/>
          </a:p>
          <a:p>
            <a:pPr lvl="1"/>
            <a:r>
              <a:rPr lang="en-US" altLang="en-US" dirty="0"/>
              <a:t>Plus swap in of same sized process</a:t>
            </a:r>
          </a:p>
          <a:p>
            <a:pPr lvl="1"/>
            <a:r>
              <a:rPr lang="en-US" altLang="en-US" dirty="0"/>
              <a:t>Total context switch swapping component time of 4000ms (4 seconds)</a:t>
            </a:r>
          </a:p>
          <a:p>
            <a:r>
              <a:rPr lang="en-US" altLang="en-US" dirty="0"/>
              <a:t>Can reduce if reduce size of memory swapped – by knowing how much memory really being used</a:t>
            </a:r>
          </a:p>
          <a:p>
            <a:pPr lvl="1"/>
            <a:r>
              <a:rPr lang="en-US" altLang="en-US" dirty="0"/>
              <a:t>System calls to inform OS of memory use via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and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release_memory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232005"/>
            <a:ext cx="7635875" cy="576262"/>
          </a:xfrm>
        </p:spPr>
        <p:txBody>
          <a:bodyPr/>
          <a:lstStyle/>
          <a:p>
            <a:r>
              <a:rPr lang="en-US" altLang="en-US" sz="2800" dirty="0"/>
              <a:t>Context Switch Time and 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4" y="1160463"/>
            <a:ext cx="7635875" cy="4754562"/>
          </a:xfrm>
        </p:spPr>
        <p:txBody>
          <a:bodyPr/>
          <a:lstStyle/>
          <a:p>
            <a:r>
              <a:rPr lang="en-US" altLang="en-US" dirty="0"/>
              <a:t>Other constraints as well on swapping</a:t>
            </a:r>
          </a:p>
          <a:p>
            <a:pPr lvl="1"/>
            <a:r>
              <a:rPr lang="en-US" altLang="en-US" dirty="0"/>
              <a:t>Pending I/O – can’t swap out as I/O would occur to wrong process</a:t>
            </a:r>
          </a:p>
          <a:p>
            <a:pPr lvl="1"/>
            <a:r>
              <a:rPr lang="en-US" altLang="en-US" dirty="0"/>
              <a:t>Or always transfer I/O to kernel space, then to I/O device</a:t>
            </a:r>
          </a:p>
          <a:p>
            <a:pPr lvl="2"/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dirty="0"/>
              <a:t>, adds overhead</a:t>
            </a:r>
          </a:p>
          <a:p>
            <a:r>
              <a:rPr lang="en-US" altLang="en-US" dirty="0"/>
              <a:t>Standard swapping not used in modern operating systems</a:t>
            </a:r>
          </a:p>
          <a:p>
            <a:pPr lvl="1"/>
            <a:r>
              <a:rPr lang="en-US" altLang="en-US" dirty="0"/>
              <a:t>But modified version common</a:t>
            </a:r>
          </a:p>
          <a:p>
            <a:pPr lvl="2"/>
            <a:r>
              <a:rPr lang="en-US" altLang="en-US" dirty="0"/>
              <a:t>Swap only when free memory extremely low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005"/>
            <a:ext cx="8229600" cy="576262"/>
          </a:xfrm>
        </p:spPr>
        <p:txBody>
          <a:bodyPr/>
          <a:lstStyle/>
          <a:p>
            <a:r>
              <a:rPr lang="en-US" altLang="en-US" dirty="0"/>
              <a:t>Swapping on Mobile Systems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1060450"/>
            <a:ext cx="7723187" cy="4935538"/>
          </a:xfrm>
        </p:spPr>
        <p:txBody>
          <a:bodyPr/>
          <a:lstStyle/>
          <a:p>
            <a:r>
              <a:rPr lang="en-US" altLang="en-US" dirty="0"/>
              <a:t>Not typically supported</a:t>
            </a:r>
          </a:p>
          <a:p>
            <a:pPr lvl="1"/>
            <a:r>
              <a:rPr lang="en-US" altLang="en-US" dirty="0"/>
              <a:t>Flash memory based</a:t>
            </a:r>
          </a:p>
          <a:p>
            <a:pPr lvl="2"/>
            <a:r>
              <a:rPr lang="en-US" altLang="en-US" dirty="0"/>
              <a:t>Small amount of space</a:t>
            </a:r>
          </a:p>
          <a:p>
            <a:pPr lvl="2"/>
            <a:r>
              <a:rPr lang="en-US" altLang="en-US" dirty="0"/>
              <a:t>Limited number of write cycles</a:t>
            </a:r>
          </a:p>
          <a:p>
            <a:pPr lvl="2"/>
            <a:r>
              <a:rPr lang="en-US" altLang="en-US" dirty="0"/>
              <a:t>Poor throughput between flash memory and CPU on mobile platform</a:t>
            </a:r>
          </a:p>
          <a:p>
            <a:r>
              <a:rPr lang="en-US" altLang="en-US" dirty="0"/>
              <a:t>Instead use other methods to free memory if low</a:t>
            </a:r>
          </a:p>
          <a:p>
            <a:pPr lvl="1"/>
            <a:r>
              <a:rPr lang="en-US" altLang="en-US" dirty="0"/>
              <a:t>iOS </a:t>
            </a:r>
            <a:r>
              <a:rPr lang="en-US" altLang="en-US" b="1" i="1" dirty="0"/>
              <a:t>asks</a:t>
            </a:r>
            <a:r>
              <a:rPr lang="en-US" altLang="en-US" dirty="0"/>
              <a:t> apps to voluntarily relinquish allocated memory</a:t>
            </a:r>
          </a:p>
          <a:p>
            <a:pPr lvl="2"/>
            <a:r>
              <a:rPr lang="en-US" altLang="en-US" dirty="0"/>
              <a:t>Read-only data thrown out and reloaded from flash if needed</a:t>
            </a:r>
          </a:p>
          <a:p>
            <a:pPr lvl="2"/>
            <a:r>
              <a:rPr lang="en-US" altLang="en-US" dirty="0"/>
              <a:t>Failure to free can result in termination</a:t>
            </a:r>
          </a:p>
          <a:p>
            <a:pPr lvl="1"/>
            <a:r>
              <a:rPr lang="en-US" altLang="en-US" dirty="0"/>
              <a:t>Android terminates apps if low free memory, but first writes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  <a:r>
              <a:rPr lang="en-US" altLang="en-US" dirty="0"/>
              <a:t> to flash for fast restart</a:t>
            </a:r>
          </a:p>
          <a:p>
            <a:pPr lvl="1"/>
            <a:r>
              <a:rPr lang="en-US" altLang="en-US" dirty="0"/>
              <a:t>Both OSes support paging as discussed below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with Paging</a:t>
            </a:r>
            <a:endParaRPr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:a16="http://schemas.microsoft.com/office/drawing/2014/main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B652F6E-8935-4E03-8244-BD24D7F2B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416" y="226854"/>
            <a:ext cx="7876009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Example: The Intel 32 and 64-bit Architectures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241EA058-298F-4E9F-B388-B239FEEFE4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3" y="1233488"/>
            <a:ext cx="7669765" cy="4530725"/>
          </a:xfrm>
        </p:spPr>
        <p:txBody>
          <a:bodyPr/>
          <a:lstStyle/>
          <a:p>
            <a:r>
              <a:rPr lang="en-US" altLang="en-US" dirty="0"/>
              <a:t>Dominant industry chips</a:t>
            </a:r>
          </a:p>
          <a:p>
            <a:r>
              <a:rPr lang="en-US" altLang="en-US" dirty="0"/>
              <a:t>Pentium CPUs are 32-bit and called IA-32 architecture</a:t>
            </a:r>
          </a:p>
          <a:p>
            <a:r>
              <a:rPr lang="en-US" altLang="en-US" dirty="0"/>
              <a:t>Current Intel CPUs are 64-bit and called IA-64 architecture</a:t>
            </a:r>
          </a:p>
          <a:p>
            <a:r>
              <a:rPr lang="en-US" altLang="en-US" dirty="0"/>
              <a:t>Many variations in the chips, cover the main ideas here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DB4188C-D822-4667-96B6-5A34F2748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1721" y="232005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90E50A7-12CC-4711-932D-A49351A864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9080" y="1339361"/>
            <a:ext cx="7735918" cy="4530725"/>
          </a:xfrm>
        </p:spPr>
        <p:txBody>
          <a:bodyPr/>
          <a:lstStyle/>
          <a:p>
            <a:r>
              <a:rPr lang="en-US" altLang="en-US" dirty="0"/>
              <a:t>Supports both segmentation and segmentation with paging</a:t>
            </a:r>
          </a:p>
          <a:p>
            <a:pPr lvl="1"/>
            <a:r>
              <a:rPr lang="en-US" altLang="en-US" dirty="0"/>
              <a:t>Each segment can be 4 GB</a:t>
            </a:r>
          </a:p>
          <a:p>
            <a:pPr lvl="1"/>
            <a:r>
              <a:rPr lang="en-US" altLang="en-US" dirty="0"/>
              <a:t>Up to 16 K segments per process</a:t>
            </a:r>
          </a:p>
          <a:p>
            <a:pPr lvl="1"/>
            <a:r>
              <a:rPr lang="en-US" altLang="en-US" dirty="0"/>
              <a:t>Divided into two partitions</a:t>
            </a:r>
          </a:p>
          <a:p>
            <a:pPr lvl="2"/>
            <a:r>
              <a:rPr lang="en-US" altLang="en-US" dirty="0"/>
              <a:t>First partition of up to 8 K segments are private to process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LDT</a:t>
            </a:r>
            <a:r>
              <a:rPr lang="en-US" altLang="en-US" dirty="0"/>
              <a:t>))</a:t>
            </a:r>
          </a:p>
          <a:p>
            <a:pPr lvl="2"/>
            <a:r>
              <a:rPr lang="en-US" altLang="en-US" dirty="0"/>
              <a:t>Second partition of up to 8K segments shared among all processes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GDT</a:t>
            </a:r>
            <a:r>
              <a:rPr lang="en-US" altLang="en-US" dirty="0"/>
              <a:t>))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>
              <a:rPr lang="en-US" altLang="en-US" dirty="0"/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>
              <a:rPr lang="en-US" altLang="en-US" dirty="0"/>
              <a:t>CPU must check every memory access generated in user mode to be sure it is between base and limit for that user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instructions to loading the base and limit registers are privileged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:a16="http://schemas.microsoft.com/office/drawing/2014/main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032000"/>
            <a:ext cx="52514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961E1DC-399D-435D-8FAC-1A1024061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408" y="231649"/>
            <a:ext cx="8146467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 (Cont.)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606FB1F-38F1-4099-94DE-A7FB2E327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323452"/>
            <a:ext cx="7679093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CPU generates logical address</a:t>
            </a:r>
          </a:p>
          <a:p>
            <a:pPr lvl="1">
              <a:defRPr/>
            </a:pPr>
            <a:r>
              <a:rPr lang="en-US" altLang="en-US" dirty="0"/>
              <a:t>Selector given to segmentation unit</a:t>
            </a:r>
          </a:p>
          <a:p>
            <a:pPr lvl="2">
              <a:defRPr/>
            </a:pPr>
            <a:r>
              <a:rPr lang="en-US" altLang="en-US" dirty="0"/>
              <a:t>Which produces linear addresses </a:t>
            </a:r>
          </a:p>
          <a:p>
            <a:pPr marL="857250" lvl="2" indent="0">
              <a:buFont typeface="Webdings" panose="05030102010509060703" pitchFamily="18" charset="2"/>
              <a:buNone/>
              <a:defRPr/>
            </a:pPr>
            <a:endParaRPr lang="en-US" altLang="en-US" dirty="0"/>
          </a:p>
          <a:p>
            <a:pPr lvl="2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Linear address given to paging unit</a:t>
            </a:r>
          </a:p>
          <a:p>
            <a:pPr lvl="2">
              <a:defRPr/>
            </a:pPr>
            <a:r>
              <a:rPr lang="en-US" altLang="en-US" dirty="0"/>
              <a:t>Which generates physical address in main memory</a:t>
            </a:r>
          </a:p>
          <a:p>
            <a:pPr lvl="2">
              <a:defRPr/>
            </a:pPr>
            <a:r>
              <a:rPr lang="en-US" altLang="en-US" dirty="0"/>
              <a:t>Paging units form equivalent of MMU</a:t>
            </a:r>
          </a:p>
          <a:p>
            <a:pPr lvl="2">
              <a:defRPr/>
            </a:pPr>
            <a:r>
              <a:rPr lang="en-US" altLang="en-US" dirty="0"/>
              <a:t>Pages sizes can be 4 KB or 4 MB</a:t>
            </a:r>
          </a:p>
          <a:p>
            <a:pPr>
              <a:defRPr/>
            </a:pPr>
            <a:endParaRPr lang="en-US" altLang="en-US" dirty="0"/>
          </a:p>
        </p:txBody>
      </p:sp>
      <p:pic>
        <p:nvPicPr>
          <p:cNvPr id="63492" name="Picture 1" descr="Screen Shot 2013-01-04 at 12.24.50 PM.png">
            <a:extLst>
              <a:ext uri="{FF2B5EF4-FFF2-40B4-BE49-F238E27FC236}">
                <a16:creationId xmlns:a16="http://schemas.microsoft.com/office/drawing/2014/main" id="{1802C1BC-A147-4105-A498-ACB303416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63" y="2458776"/>
            <a:ext cx="24368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0FC880D-958B-4972-B907-A987920BA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5296" y="18858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Logical to Physical Address Translation in IA-32</a:t>
            </a: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id="{6B1B5BAA-DC9D-46F7-82BF-E599416FE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2049463" y="3084513"/>
            <a:ext cx="459581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5">
            <a:extLst>
              <a:ext uri="{FF2B5EF4-FFF2-40B4-BE49-F238E27FC236}">
                <a16:creationId xmlns:a16="http://schemas.microsoft.com/office/drawing/2014/main" id="{79C420AF-26CF-4190-AF70-4350F653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524000"/>
            <a:ext cx="6157912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7E77F2B-0821-46A3-AC64-44DB6C3C6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235762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Segmentation</a:t>
            </a:r>
          </a:p>
        </p:txBody>
      </p:sp>
      <p:pic>
        <p:nvPicPr>
          <p:cNvPr id="65539" name="Picture 4" descr="8">
            <a:extLst>
              <a:ext uri="{FF2B5EF4-FFF2-40B4-BE49-F238E27FC236}">
                <a16:creationId xmlns:a16="http://schemas.microsoft.com/office/drawing/2014/main" id="{7D194F7E-28F0-4FDC-A111-00416AFA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314450"/>
            <a:ext cx="6034088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A802929-8C9E-4AD9-851A-726A5C7B0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Paging Architecture</a:t>
            </a: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EA02C8D5-7EBE-42A0-8DC3-0C75C34F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220788"/>
            <a:ext cx="4503738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7DC08348-F45E-462A-893E-7E31B70AB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3909" y="232975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Page Address Extensions</a:t>
            </a:r>
          </a:p>
        </p:txBody>
      </p:sp>
      <p:pic>
        <p:nvPicPr>
          <p:cNvPr id="67587" name="Picture 1" descr="8_24.pdf">
            <a:extLst>
              <a:ext uri="{FF2B5EF4-FFF2-40B4-BE49-F238E27FC236}">
                <a16:creationId xmlns:a16="http://schemas.microsoft.com/office/drawing/2014/main" id="{6D2F7BE4-39DD-4438-B0C4-831E2E7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03" y="3772613"/>
            <a:ext cx="6157912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3">
            <a:extLst>
              <a:ext uri="{FF2B5EF4-FFF2-40B4-BE49-F238E27FC236}">
                <a16:creationId xmlns:a16="http://schemas.microsoft.com/office/drawing/2014/main" id="{D2FBD04E-0AD5-4B90-A5FE-1CCDF58FD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90" y="1108075"/>
            <a:ext cx="786923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32-bit address limits led Intel to create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extension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dirty="0">
                <a:latin typeface="Helvetica" panose="020B0604020202020204" pitchFamily="34" charset="0"/>
              </a:rPr>
              <a:t>(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PAE</a:t>
            </a:r>
            <a:r>
              <a:rPr kumimoji="1" lang="en-US" altLang="en-US" dirty="0">
                <a:latin typeface="Helvetica" panose="020B0604020202020204" pitchFamily="34" charset="0"/>
              </a:rPr>
              <a:t>), allowing 32-bit apps access to more than 4GB of memory space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Paging went to a 3-level scheme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Top two bits refer to a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directory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pointer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Page-directory and page-table entries moved to 64-bits in size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Net effect is increasing address space to 36 bits – 64GB of physical memory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b="1" dirty="0">
              <a:solidFill>
                <a:srgbClr val="3366FF"/>
              </a:solidFill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58E4418B-4D1F-4C2F-86CA-BEEA5DC9A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1661" y="24509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x86-64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879EF759-8E97-43E4-B675-04E06FE8D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86" y="1122363"/>
            <a:ext cx="763292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Current generation Intel x86 architecture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64 bits is ginormous (&gt; 16 exabytes)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In practice only implement 48 bit addressing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 sizes of 4 KB, 2 MB, 1 GB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Four levels of paging hierarchy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Can also use PAE so virtual addresses are 48 bits and physical addresses are 52 bits</a:t>
            </a:r>
          </a:p>
        </p:txBody>
      </p:sp>
      <p:pic>
        <p:nvPicPr>
          <p:cNvPr id="68612" name="Picture 2" descr="8_25.pdf">
            <a:extLst>
              <a:ext uri="{FF2B5EF4-FFF2-40B4-BE49-F238E27FC236}">
                <a16:creationId xmlns:a16="http://schemas.microsoft.com/office/drawing/2014/main" id="{BDCE453A-1476-4754-9D6F-16790CEC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4108450"/>
            <a:ext cx="72834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9E9CEB5-71D0-4017-B08A-E02B75FA0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3438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ARM Architecture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0CE6398-8797-4635-8426-2FD70A2B2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10" y="1169988"/>
            <a:ext cx="3522728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Dominant mobile platform chip (Apple iOS and Google Android devices for example)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Modern, energy efficient, 32-bit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4 KB and 16 KB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1 MB and 16 MB pages (termed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sections</a:t>
            </a:r>
            <a:r>
              <a:rPr kumimoji="1" lang="en-US" altLang="en-US" sz="1600" dirty="0">
                <a:latin typeface="Helvetica" panose="020B0604020202020204" pitchFamily="34" charset="0"/>
              </a:rPr>
              <a:t>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One-level paging for sections, two-level for smaller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Two levels of TLBs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Outer level has two micro TLBs (one data, one instruction)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Inner is single main TLB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First inner is checked, on miss outers are checked, and on miss page table walk performed by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1600" dirty="0">
              <a:latin typeface="Helvetica" panose="020B0604020202020204" pitchFamily="34" charset="0"/>
            </a:endParaRPr>
          </a:p>
        </p:txBody>
      </p:sp>
      <p:pic>
        <p:nvPicPr>
          <p:cNvPr id="69636" name="Picture 1" descr="8_26.pdf">
            <a:extLst>
              <a:ext uri="{FF2B5EF4-FFF2-40B4-BE49-F238E27FC236}">
                <a16:creationId xmlns:a16="http://schemas.microsoft.com/office/drawing/2014/main" id="{3DED2F29-124C-4CCE-957C-91AC27FE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576388"/>
            <a:ext cx="41005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1270BE95-63FA-4E80-993B-493058D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r>
              <a:rPr lang="en-US" altLang="en-US" dirty="0"/>
              <a:t>Address Binding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8A5804ED-6C6C-4BF4-8BFF-7FB99CC3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" y="1144588"/>
            <a:ext cx="7688424" cy="4926012"/>
          </a:xfrm>
        </p:spPr>
        <p:txBody>
          <a:bodyPr/>
          <a:lstStyle/>
          <a:p>
            <a:r>
              <a:rPr kumimoji="0" lang="en-US" altLang="en-US" dirty="0"/>
              <a:t>Programs on disk, ready to be brought into memory to execute form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input queue</a:t>
            </a:r>
          </a:p>
          <a:p>
            <a:pPr lvl="1"/>
            <a:r>
              <a:rPr kumimoji="0" lang="en-US" altLang="en-US" dirty="0"/>
              <a:t>Without support, must be loaded into address 0000</a:t>
            </a:r>
          </a:p>
          <a:p>
            <a:r>
              <a:rPr kumimoji="0" lang="en-US" altLang="en-US" dirty="0"/>
              <a:t>Inconvenient to have first user process physical address always at 0000 </a:t>
            </a:r>
          </a:p>
          <a:p>
            <a:pPr lvl="1"/>
            <a:r>
              <a:rPr kumimoji="0" lang="en-US" altLang="en-US" dirty="0"/>
              <a:t>How can it not be?</a:t>
            </a:r>
            <a:endParaRPr lang="en-US" altLang="en-US" dirty="0"/>
          </a:p>
          <a:p>
            <a:r>
              <a:rPr kumimoji="0" lang="en-US" altLang="en-US" dirty="0"/>
              <a:t>Addresses represented in different ways at different stages of a program</a:t>
            </a:r>
            <a:r>
              <a:rPr kumimoji="0" lang="ja-JP" altLang="en-US" dirty="0"/>
              <a:t>’</a:t>
            </a:r>
            <a:r>
              <a:rPr kumimoji="0" lang="en-US" altLang="ja-JP" dirty="0"/>
              <a:t>s life</a:t>
            </a:r>
          </a:p>
          <a:p>
            <a:pPr lvl="1"/>
            <a:r>
              <a:rPr kumimoji="0" lang="en-US" altLang="en-US" dirty="0"/>
              <a:t>Source code addresses usually symbolic</a:t>
            </a:r>
          </a:p>
          <a:p>
            <a:pPr lvl="1"/>
            <a:r>
              <a:rPr kumimoji="0" lang="en-US" altLang="en-US" dirty="0"/>
              <a:t>Compiled code addresses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bind</a:t>
            </a:r>
            <a:r>
              <a:rPr kumimoji="0" lang="en-US" altLang="en-US" b="1" dirty="0">
                <a:solidFill>
                  <a:srgbClr val="0000FF"/>
                </a:solidFill>
              </a:rPr>
              <a:t> </a:t>
            </a:r>
            <a:r>
              <a:rPr kumimoji="0" lang="en-US" altLang="en-US" dirty="0"/>
              <a:t>to relocatable addresses</a:t>
            </a:r>
          </a:p>
          <a:p>
            <a:pPr lvl="2"/>
            <a:r>
              <a:rPr kumimoji="0" lang="en-US" altLang="en-US" dirty="0"/>
              <a:t>i.e., </a:t>
            </a:r>
            <a:r>
              <a:rPr kumimoji="0" lang="ja-JP" altLang="en-US" dirty="0"/>
              <a:t>“</a:t>
            </a:r>
            <a:r>
              <a:rPr kumimoji="0" lang="en-US" altLang="ja-JP" dirty="0"/>
              <a:t>14 bytes from beginning of this module</a:t>
            </a:r>
            <a:r>
              <a:rPr kumimoji="0" lang="ja-JP" altLang="en-US" dirty="0"/>
              <a:t>”</a:t>
            </a:r>
            <a:endParaRPr kumimoji="0" lang="en-US" altLang="ja-JP" dirty="0"/>
          </a:p>
          <a:p>
            <a:pPr lvl="1"/>
            <a:r>
              <a:rPr kumimoji="0" lang="en-US" altLang="en-US" dirty="0"/>
              <a:t>Linker or loader will bind relocatable addresses to absolute addresses</a:t>
            </a:r>
          </a:p>
          <a:p>
            <a:pPr lvl="2"/>
            <a:r>
              <a:rPr kumimoji="0" lang="en-US" altLang="en-US" dirty="0"/>
              <a:t>i.e., 74014</a:t>
            </a:r>
          </a:p>
          <a:p>
            <a:pPr lvl="1"/>
            <a:r>
              <a:rPr kumimoji="0" lang="en-US" altLang="en-US" dirty="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 dirty="0"/>
          </a:p>
          <a:p>
            <a:pPr lvl="1"/>
            <a:endParaRPr kumimoji="0"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31FDCDF-862F-4130-9AC2-74FFC425A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692" y="346499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Binding of Instructions and Data to Memory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EEA4A90-B04E-4456-A1FE-DC4568DFF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692" y="1334278"/>
            <a:ext cx="7665488" cy="3860736"/>
          </a:xfrm>
        </p:spPr>
        <p:txBody>
          <a:bodyPr/>
          <a:lstStyle/>
          <a:p>
            <a:r>
              <a:rPr kumimoji="0" lang="en-US" altLang="en-US" dirty="0"/>
              <a:t>Address binding of instructions and data to memory addresses can happen at three different stages</a:t>
            </a:r>
          </a:p>
          <a:p>
            <a:pPr lvl="1"/>
            <a:r>
              <a:rPr lang="en-US" altLang="en-US" b="1" dirty="0"/>
              <a:t>Compile time</a:t>
            </a:r>
            <a:r>
              <a:rPr lang="en-US" altLang="en-US" dirty="0"/>
              <a:t>:  If memory location known a priori,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absolute code </a:t>
            </a:r>
            <a:r>
              <a:rPr lang="en-US" altLang="en-US" dirty="0"/>
              <a:t>can be generated; must recompile code if starting location changes</a:t>
            </a:r>
          </a:p>
          <a:p>
            <a:pPr lvl="1"/>
            <a:r>
              <a:rPr lang="en-US" altLang="en-US" b="1" dirty="0"/>
              <a:t>Load time</a:t>
            </a:r>
            <a:r>
              <a:rPr lang="en-US" altLang="en-US" dirty="0"/>
              <a:t>:  Must generate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relocatable code </a:t>
            </a:r>
            <a:r>
              <a:rPr lang="en-US" altLang="en-US" dirty="0"/>
              <a:t>if memory location is not known at compile time</a:t>
            </a:r>
          </a:p>
          <a:p>
            <a:pPr lvl="1"/>
            <a:r>
              <a:rPr lang="en-US" altLang="en-US" b="1" dirty="0"/>
              <a:t>Execution time</a:t>
            </a:r>
            <a:r>
              <a:rPr lang="en-US" altLang="en-US" dirty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 dirty="0"/>
              <a:t>Need hardware support for address maps (e.g., base and limit</a:t>
            </a:r>
            <a:r>
              <a:rPr lang="en-US" altLang="en-US" i="1" dirty="0"/>
              <a:t> </a:t>
            </a:r>
            <a:r>
              <a:rPr lang="en-US" altLang="en-US" dirty="0"/>
              <a:t>registers)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256429-8A29-4AF1-9F8C-6CD506523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7705" y="239976"/>
            <a:ext cx="7632442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Multistep Processing of a User Program </a:t>
            </a:r>
          </a:p>
        </p:txBody>
      </p:sp>
      <p:pic>
        <p:nvPicPr>
          <p:cNvPr id="11267" name="Picture 4" descr="8">
            <a:extLst>
              <a:ext uri="{FF2B5EF4-FFF2-40B4-BE49-F238E27FC236}">
                <a16:creationId xmlns:a16="http://schemas.microsoft.com/office/drawing/2014/main" id="{75CF92DA-1727-49A0-ABD7-10CB996C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31900"/>
            <a:ext cx="2554287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12842</TotalTime>
  <Words>3856</Words>
  <Application>Microsoft Office PowerPoint</Application>
  <PresentationFormat>On-screen Show (4:3)</PresentationFormat>
  <Paragraphs>487</Paragraphs>
  <Slides>67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9:  Main Memory</vt:lpstr>
      <vt:lpstr>Chapter 9:  Memory Management</vt:lpstr>
      <vt:lpstr>Objectives</vt:lpstr>
      <vt:lpstr>Background</vt:lpstr>
      <vt:lpstr>Protection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Memory-Management Unit (Cont.)</vt:lpstr>
      <vt:lpstr>Memory-Management Unit (Cont.)</vt:lpstr>
      <vt:lpstr>Dynamic Loading</vt:lpstr>
      <vt:lpstr>Dynamic Linking</vt:lpstr>
      <vt:lpstr>Contiguous Allocation</vt:lpstr>
      <vt:lpstr>Contiguous Allocation (Cont.)</vt:lpstr>
      <vt:lpstr>Hardware Support for Relocation and Limit Registers</vt:lpstr>
      <vt:lpstr> Variable Partition</vt:lpstr>
      <vt:lpstr>Dynamic Storage-Allocation Problem</vt:lpstr>
      <vt:lpstr>Fragmentation</vt:lpstr>
      <vt:lpstr>Fragmentation (Cont.)</vt:lpstr>
      <vt:lpstr>Paging</vt:lpstr>
      <vt:lpstr>Address Translation Scheme</vt:lpstr>
      <vt:lpstr>Paging Hardware</vt:lpstr>
      <vt:lpstr>Paging Model of Logical and  Physical Memory</vt:lpstr>
      <vt:lpstr>Paging Example </vt:lpstr>
      <vt:lpstr>Paging -- Calculating internal fragmentation</vt:lpstr>
      <vt:lpstr>Free Frames</vt:lpstr>
      <vt:lpstr>Implementation of Page Table</vt:lpstr>
      <vt:lpstr>Translation Look-Aside Buffer </vt:lpstr>
      <vt:lpstr>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Oracle SPARC Solaris</vt:lpstr>
      <vt:lpstr>Oracle SPARC Solaris (Cont.)</vt:lpstr>
      <vt:lpstr>Swapping</vt:lpstr>
      <vt:lpstr>Swapping (Cont.)</vt:lpstr>
      <vt:lpstr>Schematic View of Swapping</vt:lpstr>
      <vt:lpstr>Context Switch Time including Swapping</vt:lpstr>
      <vt:lpstr>Context Switch Time and Swapping (Cont.)</vt:lpstr>
      <vt:lpstr>Swapping on Mobile Systems</vt:lpstr>
      <vt:lpstr>Swapping with Paging</vt:lpstr>
      <vt:lpstr>Example: The Intel 32 and 64-bit Architectures</vt:lpstr>
      <vt:lpstr>Example: The Intel IA-32 Architecture</vt:lpstr>
      <vt:lpstr>Example: The Intel IA-32 Architecture (Cont.)</vt:lpstr>
      <vt:lpstr>Logical to Physical Address Translation in IA-32</vt:lpstr>
      <vt:lpstr>Intel IA-32 Segmentation</vt:lpstr>
      <vt:lpstr>Intel IA-32 Paging Architecture</vt:lpstr>
      <vt:lpstr>Intel IA-32 Page Address Extensions</vt:lpstr>
      <vt:lpstr>Intel x86-64</vt:lpstr>
      <vt:lpstr>Example: ARM Architecture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Ari Zaravelis</cp:lastModifiedBy>
  <cp:revision>343</cp:revision>
  <cp:lastPrinted>2013-09-30T19:34:56Z</cp:lastPrinted>
  <dcterms:created xsi:type="dcterms:W3CDTF">2011-01-13T23:43:38Z</dcterms:created>
  <dcterms:modified xsi:type="dcterms:W3CDTF">2021-05-10T23:59:16Z</dcterms:modified>
</cp:coreProperties>
</file>